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49"/>
  </p:notesMasterIdLst>
  <p:handoutMasterIdLst>
    <p:handoutMasterId r:id="rId50"/>
  </p:handoutMasterIdLst>
  <p:sldIdLst>
    <p:sldId id="331" r:id="rId2"/>
    <p:sldId id="338" r:id="rId3"/>
    <p:sldId id="337" r:id="rId4"/>
    <p:sldId id="339" r:id="rId5"/>
    <p:sldId id="344" r:id="rId6"/>
    <p:sldId id="341" r:id="rId7"/>
    <p:sldId id="343" r:id="rId8"/>
    <p:sldId id="342" r:id="rId9"/>
    <p:sldId id="355" r:id="rId10"/>
    <p:sldId id="351" r:id="rId11"/>
    <p:sldId id="323" r:id="rId12"/>
    <p:sldId id="374" r:id="rId13"/>
    <p:sldId id="360" r:id="rId14"/>
    <p:sldId id="373" r:id="rId15"/>
    <p:sldId id="356" r:id="rId16"/>
    <p:sldId id="357" r:id="rId17"/>
    <p:sldId id="358" r:id="rId18"/>
    <p:sldId id="387" r:id="rId19"/>
    <p:sldId id="346" r:id="rId20"/>
    <p:sldId id="348" r:id="rId21"/>
    <p:sldId id="349" r:id="rId22"/>
    <p:sldId id="336" r:id="rId23"/>
    <p:sldId id="386" r:id="rId24"/>
    <p:sldId id="345" r:id="rId25"/>
    <p:sldId id="372" r:id="rId26"/>
    <p:sldId id="365" r:id="rId27"/>
    <p:sldId id="375" r:id="rId28"/>
    <p:sldId id="370" r:id="rId29"/>
    <p:sldId id="364" r:id="rId30"/>
    <p:sldId id="395" r:id="rId31"/>
    <p:sldId id="367" r:id="rId32"/>
    <p:sldId id="369" r:id="rId33"/>
    <p:sldId id="397" r:id="rId34"/>
    <p:sldId id="382" r:id="rId35"/>
    <p:sldId id="392" r:id="rId36"/>
    <p:sldId id="391" r:id="rId37"/>
    <p:sldId id="394" r:id="rId38"/>
    <p:sldId id="393" r:id="rId39"/>
    <p:sldId id="383" r:id="rId40"/>
    <p:sldId id="388" r:id="rId41"/>
    <p:sldId id="389" r:id="rId42"/>
    <p:sldId id="390" r:id="rId43"/>
    <p:sldId id="330" r:id="rId44"/>
    <p:sldId id="363" r:id="rId45"/>
    <p:sldId id="398" r:id="rId46"/>
    <p:sldId id="399" r:id="rId47"/>
    <p:sldId id="400" r:id="rId48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1"/>
            <p14:sldId id="343"/>
            <p14:sldId id="342"/>
            <p14:sldId id="355"/>
          </p14:sldIdLst>
        </p14:section>
        <p14:section name="Global Sensitivity Analysis" id="{AF81810D-EFA2-450A-924C-A2661A56B6AA}">
          <p14:sldIdLst>
            <p14:sldId id="351"/>
            <p14:sldId id="323"/>
            <p14:sldId id="374"/>
            <p14:sldId id="360"/>
            <p14:sldId id="373"/>
            <p14:sldId id="356"/>
            <p14:sldId id="357"/>
            <p14:sldId id="358"/>
          </p14:sldIdLst>
        </p14:section>
        <p14:section name="Gaussian Process Metamodeling" id="{E0576A92-66F7-4A4D-AD1B-296B6857C042}">
          <p14:sldIdLst>
            <p14:sldId id="387"/>
            <p14:sldId id="346"/>
            <p14:sldId id="348"/>
            <p14:sldId id="349"/>
            <p14:sldId id="336"/>
          </p14:sldIdLst>
        </p14:section>
        <p14:section name="Bayesian Calibration" id="{515B0874-7D3C-41C4-AE87-F66FD0C3A8CA}">
          <p14:sldIdLst>
            <p14:sldId id="386"/>
            <p14:sldId id="345"/>
            <p14:sldId id="372"/>
            <p14:sldId id="365"/>
            <p14:sldId id="375"/>
            <p14:sldId id="370"/>
            <p14:sldId id="364"/>
            <p14:sldId id="395"/>
            <p14:sldId id="367"/>
            <p14:sldId id="369"/>
            <p14:sldId id="397"/>
          </p14:sldIdLst>
        </p14:section>
        <p14:section name="Verification and Validation" id="{ABAD8C54-748C-460A-9998-0517DA33C009}">
          <p14:sldIdLst>
            <p14:sldId id="382"/>
            <p14:sldId id="392"/>
            <p14:sldId id="391"/>
            <p14:sldId id="394"/>
            <p14:sldId id="393"/>
          </p14:sldIdLst>
        </p14:section>
        <p14:section name="Conclusion and Outlook" id="{7382F657-4A45-439B-9220-14EBCD076422}">
          <p14:sldIdLst>
            <p14:sldId id="383"/>
            <p14:sldId id="388"/>
            <p14:sldId id="389"/>
            <p14:sldId id="390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63"/>
            <p14:sldId id="398"/>
            <p14:sldId id="399"/>
            <p14:sldId id="4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2040" y="-90"/>
      </p:cViewPr>
      <p:guideLst>
        <p:guide orient="horz" pos="981"/>
        <p:guide orient="horz" pos="3793"/>
        <p:guide orient="horz" pos="1117"/>
        <p:guide orient="horz" pos="187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000" spc="30" dirty="0" smtClean="0">
                <a:latin typeface="+mn-lt"/>
                <a:cs typeface="Franklin Gothic Book"/>
              </a:rPr>
              <a:t>The three screening methods give (more/less) consistent ranking</a:t>
            </a:r>
          </a:p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 smtClean="0"/>
              <a:t>But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</a:t>
            </a:r>
            <a:endParaRPr lang="de-CH" baseline="0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propagation using prior pdfs</a:t>
            </a:r>
            <a:r>
              <a:rPr lang="en-US" baseline="0" dirty="0" smtClean="0"/>
              <a:t> and 1’000 samples. Bands are constructed based on the 95% probability (2.5</a:t>
            </a:r>
            <a:r>
              <a:rPr lang="en-US" baseline="30000" dirty="0" smtClean="0"/>
              <a:t>th</a:t>
            </a:r>
            <a:r>
              <a:rPr lang="en-US" baseline="0" dirty="0" smtClean="0"/>
              <a:t> – 97.5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9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548971"/>
            <a:ext cx="684211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47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2.png"/><Relationship Id="rId10" Type="http://schemas.openxmlformats.org/officeDocument/2006/relationships/image" Target="../media/image49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7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12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113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11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Framework: Outline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46736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44954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27585" y="2844797"/>
            <a:ext cx="7992565" cy="375285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557338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plotTraceUQPriorTC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project\stars\workspace\RND\SB-RND-ACT-006-13\WD41\projects\temp\wd41-all\figures\defense\figures\plotTraceUQPriorDP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rot="16200000">
            <a:off x="-956775" y="4565190"/>
            <a:ext cx="2448370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3774" y="4565189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Pressure Drop [bar]</a:t>
            </a:r>
          </a:p>
        </p:txBody>
      </p:sp>
      <p:pic>
        <p:nvPicPr>
          <p:cNvPr id="2053" name="Picture 5" descr="W:\project\stars\workspace\RND\SB-RND-ACT-006-13\WD41\projects\temp\wd41-all\figures\defense\figures\plotTraceUQPriorCO2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4" y="3573016"/>
            <a:ext cx="2835275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4213" y="6214759"/>
            <a:ext cx="813593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959586" y="4565188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832" y="1946736"/>
            <a:ext cx="381724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Which parameters are (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)</a:t>
            </a:r>
            <a:r>
              <a:rPr lang="en-US" sz="1800" b="1" dirty="0">
                <a:latin typeface="+mn-lt"/>
              </a:rPr>
              <a:t> influential</a:t>
            </a:r>
            <a:r>
              <a:rPr lang="en-US" sz="1800" dirty="0" smtClean="0">
                <a:latin typeface="+mn-lt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86868"/>
                </a:solidFill>
                <a:latin typeface="+mn-lt"/>
              </a:rPr>
              <a:t>For influential parameters, how parameters affect the output and by how much</a:t>
            </a:r>
            <a:r>
              <a:rPr lang="en-US" sz="1800" dirty="0" smtClean="0">
                <a:solidFill>
                  <a:srgbClr val="686868"/>
                </a:solidFill>
                <a:latin typeface="+mn-lt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213" y="3061017"/>
            <a:ext cx="3570278" cy="5840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Propagation based on 1’000 samples </a:t>
            </a:r>
          </a:p>
        </p:txBody>
      </p:sp>
    </p:spTree>
    <p:extLst>
      <p:ext uri="{BB962C8B-B14F-4D97-AF65-F5344CB8AC3E}">
        <p14:creationId xmlns:p14="http://schemas.microsoft.com/office/powerpoint/2010/main" val="3741432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grpSp>
        <p:nvGrpSpPr>
          <p:cNvPr id="19" name="Group 18"/>
          <p:cNvGrpSpPr/>
          <p:nvPr/>
        </p:nvGrpSpPr>
        <p:grpSpPr>
          <a:xfrm>
            <a:off x="3298105" y="2867744"/>
            <a:ext cx="3657600" cy="3657600"/>
            <a:chOff x="5436096" y="2924944"/>
            <a:chExt cx="3657600" cy="3657600"/>
          </a:xfrm>
        </p:grpSpPr>
        <p:pic>
          <p:nvPicPr>
            <p:cNvPr id="5124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45450" y="5385990"/>
            <a:ext cx="1775022" cy="1211362"/>
            <a:chOff x="364021" y="5024209"/>
            <a:chExt cx="1904871" cy="1211362"/>
          </a:xfrm>
        </p:grpSpPr>
        <p:sp>
          <p:nvSpPr>
            <p:cNvPr id="16" name="Rectangle 15"/>
            <p:cNvSpPr/>
            <p:nvPr/>
          </p:nvSpPr>
          <p:spPr>
            <a:xfrm>
              <a:off x="611561" y="5024209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>
                  <a:latin typeface="+mn-lt"/>
                </a:rPr>
                <a:t>B</a:t>
              </a:r>
              <a:r>
                <a:rPr lang="en-US" sz="1800" dirty="0" smtClean="0">
                  <a:latin typeface="+mn-lt"/>
                </a:rPr>
                <a:t>ase / starting points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561" y="5589240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 smtClean="0">
                  <a:latin typeface="+mn-lt"/>
                </a:rPr>
                <a:t>Perturbed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points 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25428" y="5302218"/>
              <a:ext cx="123770" cy="12377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" name="Multiply 4"/>
            <p:cNvSpPr/>
            <p:nvPr/>
          </p:nvSpPr>
          <p:spPr bwMode="auto">
            <a:xfrm>
              <a:off x="364021" y="5805364"/>
              <a:ext cx="247540" cy="247540"/>
            </a:xfrm>
            <a:prstGeom prst="mathMultiply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7504" y="2867744"/>
            <a:ext cx="3478086" cy="3657600"/>
            <a:chOff x="229817" y="2999527"/>
            <a:chExt cx="3478086" cy="3657600"/>
          </a:xfrm>
        </p:grpSpPr>
        <p:pic>
          <p:nvPicPr>
            <p:cNvPr id="5123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955705" y="3861048"/>
            <a:ext cx="1864767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9011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436135"/>
                <a:ext cx="8280275" cy="720080"/>
              </a:xfrm>
              <a:prstGeom prst="rect">
                <a:avLst/>
              </a:prstGeom>
              <a:blipFill rotWithShape="1">
                <a:blip r:embed="rId12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2952823" cy="95615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636391" y="4437113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0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4059070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156177" y="3828279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</p:spTree>
    <p:extLst>
      <p:ext uri="{BB962C8B-B14F-4D97-AF65-F5344CB8AC3E}">
        <p14:creationId xmlns:p14="http://schemas.microsoft.com/office/powerpoint/2010/main" val="2593181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42121" y="1859632"/>
            <a:ext cx="3657600" cy="3657600"/>
            <a:chOff x="5436096" y="2924944"/>
            <a:chExt cx="3657600" cy="3657600"/>
          </a:xfrm>
        </p:grpSpPr>
        <p:pic>
          <p:nvPicPr>
            <p:cNvPr id="23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1520" y="1859632"/>
            <a:ext cx="3478086" cy="3657600"/>
            <a:chOff x="229817" y="2999527"/>
            <a:chExt cx="3478086" cy="3657600"/>
          </a:xfrm>
        </p:grpSpPr>
        <p:pic>
          <p:nvPicPr>
            <p:cNvPr id="51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717146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251519" y="5412283"/>
            <a:ext cx="3311551" cy="12988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Computation </a:t>
            </a:r>
            <a:r>
              <a:rPr lang="en-US" sz="2000" kern="1000" spc="30" dirty="0" smtClean="0">
                <a:latin typeface="+mn-lt"/>
                <a:cs typeface="Franklin Gothic Book"/>
              </a:rPr>
              <a:t>cost (Code </a:t>
            </a:r>
            <a:r>
              <a:rPr lang="en-US" sz="2000" kern="1000" spc="30" dirty="0" smtClean="0">
                <a:latin typeface="+mn-lt"/>
                <a:cs typeface="Franklin Gothic Book"/>
              </a:rPr>
              <a:t>runs)</a:t>
            </a:r>
            <a:endParaRPr lang="en-US" sz="2000" kern="1000" spc="30" dirty="0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32313" y="6246313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>
            <a:endCxn id="46" idx="0"/>
          </p:cNvCxnSpPr>
          <p:nvPr/>
        </p:nvCxnSpPr>
        <p:spPr bwMode="auto">
          <a:xfrm>
            <a:off x="5292577" y="6094914"/>
            <a:ext cx="0" cy="1513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77" y="5350223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4582948" y="570805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4306247" y="5582632"/>
            <a:ext cx="338752" cy="12542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7416941" y="4149080"/>
            <a:ext cx="1691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n-lt"/>
              </a:rPr>
              <a:t>B</a:t>
            </a:r>
            <a:r>
              <a:rPr lang="en-US" sz="2000" dirty="0" smtClean="0">
                <a:latin typeface="+mn-lt"/>
              </a:rPr>
              <a:t>ase / starting points</a:t>
            </a:r>
            <a:endParaRPr lang="en-US" sz="200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6941" y="4948619"/>
            <a:ext cx="1691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Perturbed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points </a:t>
            </a:r>
            <a:endParaRPr lang="en-US" sz="2000" dirty="0">
              <a:latin typeface="+mn-lt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226963" y="4427089"/>
            <a:ext cx="126326" cy="12377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Multiply 35"/>
          <p:cNvSpPr/>
          <p:nvPr/>
        </p:nvSpPr>
        <p:spPr bwMode="auto">
          <a:xfrm>
            <a:off x="7164288" y="5164743"/>
            <a:ext cx="252653" cy="247540"/>
          </a:xfrm>
          <a:prstGeom prst="mathMultiply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15444" y="1931640"/>
            <a:ext cx="1864767" cy="245101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measure</a:t>
                </a:r>
                <a:endParaRPr lang="en-US" sz="2000" b="1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9" y="1556792"/>
                <a:ext cx="8280275" cy="374848"/>
              </a:xfrm>
              <a:prstGeom prst="rect">
                <a:avLst/>
              </a:prstGeom>
              <a:blipFill rotWithShape="1">
                <a:blip r:embed="rId11"/>
                <a:stretch>
                  <a:fillRect l="-1840" t="-16129" r="-176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031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3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blipFill rotWithShape="1">
                <a:blip r:embed="rId4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636391" y="4069938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5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3907919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56177" y="3677128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2" name="Elbow Connector 41"/>
          <p:cNvCxnSpPr>
            <a:stCxn id="41" idx="0"/>
            <a:endCxn id="40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636390" y="5438089"/>
            <a:ext cx="2303761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cs typeface="Franklin Gothic Book"/>
              </a:rPr>
              <a:t>Computation cost</a:t>
            </a:r>
            <a:br>
              <a:rPr lang="en-US" sz="2000" kern="1000" spc="30" dirty="0" smtClean="0">
                <a:cs typeface="Franklin Gothic Book"/>
              </a:rPr>
            </a:br>
            <a:r>
              <a:rPr lang="en-US" sz="2000" kern="1000" spc="30" dirty="0" smtClean="0">
                <a:cs typeface="Franklin Gothic Book"/>
              </a:rPr>
              <a:t>(Code runs)</a:t>
            </a:r>
            <a:endParaRPr lang="en-US" sz="2000" kern="1000" spc="30" dirty="0"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67520" y="6204542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627784" y="5999386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1918155" y="561252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1627447" y="5438089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34508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Sobol’ Total-</a:t>
            </a:r>
            <a:r>
              <a:rPr lang="de-CH" dirty="0" err="1" smtClean="0"/>
              <a:t>Effect</a:t>
            </a:r>
            <a:r>
              <a:rPr lang="de-CH" dirty="0" smtClean="0"/>
              <a:t> Indices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27088" y="4869160"/>
            <a:ext cx="1089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1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7088" y="3064807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Written in integral form: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4653682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Computed by </a:t>
            </a:r>
            <a:r>
              <a:rPr lang="en-US" sz="2000" b="1" dirty="0" smtClean="0">
                <a:latin typeface="+mn-lt"/>
                <a:cs typeface="Franklin Gothic Book"/>
              </a:rPr>
              <a:t>Monte Carlo estimation </a:t>
            </a:r>
            <a:r>
              <a:rPr lang="en-US" sz="2000" dirty="0" smtClean="0">
                <a:latin typeface="+mn-lt"/>
                <a:cs typeface="Franklin Gothic Book"/>
              </a:rPr>
              <a:t>with cost (code runs):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83520" y="6132534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743784" y="5927378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kern="1000" spc="3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~</m:t>
                      </m:r>
                      <m:sSup>
                        <m:sSupPr>
                          <m:ctrlP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𝟏𝟎</m:t>
                          </m:r>
                        </m:e>
                        <m:sup>
                          <m:r>
                            <a:rPr lang="en-US" sz="2000" b="1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000" b="1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/>
          <p:cNvSpPr/>
          <p:nvPr/>
        </p:nvSpPr>
        <p:spPr bwMode="auto">
          <a:xfrm>
            <a:off x="3034155" y="554052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Elbow Connector 14"/>
          <p:cNvCxnSpPr>
            <a:stCxn id="13" idx="3"/>
            <a:endCxn id="14" idx="0"/>
          </p:cNvCxnSpPr>
          <p:nvPr/>
        </p:nvCxnSpPr>
        <p:spPr bwMode="auto">
          <a:xfrm>
            <a:off x="2743447" y="5366081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# of parameters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12’000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0812" t="-8197" b="-2426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179508" t="-101538" r="-25327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225828" t="-101538" r="-104636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311392" t="-101538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79508" t="-201538" r="-25327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25828" t="-201538" r="-104636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311392" t="-201538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Output variance left if all parameters </a:t>
                </a:r>
                <a:r>
                  <a:rPr lang="en-US" sz="2000" b="1" dirty="0" smtClean="0">
                    <a:latin typeface="+mn-lt"/>
                  </a:rPr>
                  <a:t>except</a:t>
                </a:r>
                <a:r>
                  <a:rPr lang="en-US" sz="2000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are fixed. If small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is less influential and </a:t>
                </a:r>
                <a:r>
                  <a:rPr lang="en-US" sz="2000" b="1" dirty="0" smtClean="0">
                    <a:latin typeface="+mn-lt"/>
                  </a:rPr>
                  <a:t>can be fixed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1467" t="-2994" r="-173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 smtClean="0">
                    <a:latin typeface="+mn-lt"/>
                    <a:cs typeface="Franklin Gothic Book"/>
                  </a:rPr>
                  <a:t>Sobol’ total-effect index for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2394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1" kern="1000" spc="30" dirty="0" smtClean="0">
                    <a:solidFill>
                      <a:srgbClr val="686868"/>
                    </a:solidFill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𝑫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+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𝟏</m:t>
                    </m:r>
                    <m:r>
                      <a:rPr lang="en-US" sz="1800" b="1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)</m:t>
                    </m:r>
                  </m:oMath>
                </a14:m>
                <a:r>
                  <a:rPr lang="en-US" sz="1800" b="1" kern="1000" spc="30" dirty="0" smtClean="0">
                    <a:solidFill>
                      <a:srgbClr val="686868"/>
                    </a:solidFill>
                    <a:latin typeface="+mn-lt"/>
                    <a:cs typeface="Franklin Gothic Book"/>
                  </a:rPr>
                  <a:t>-dimension</a:t>
                </a: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3927" r="-362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/>
          <p:cNvSpPr/>
          <p:nvPr/>
        </p:nvSpPr>
        <p:spPr bwMode="auto">
          <a:xfrm>
            <a:off x="3592158" y="356501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Elbow Connector 27"/>
          <p:cNvCxnSpPr>
            <a:stCxn id="26" idx="1"/>
            <a:endCxn id="27" idx="0"/>
          </p:cNvCxnSpPr>
          <p:nvPr/>
        </p:nvCxnSpPr>
        <p:spPr bwMode="auto">
          <a:xfrm rot="10800000" flipV="1">
            <a:off x="3654210" y="3337081"/>
            <a:ext cx="484219" cy="2279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7506" y="2780928"/>
            <a:ext cx="9001569" cy="3767267"/>
            <a:chOff x="107506" y="1916832"/>
            <a:chExt cx="9001569" cy="3767267"/>
          </a:xfrm>
        </p:grpSpPr>
        <p:pic>
          <p:nvPicPr>
            <p:cNvPr id="4100" name="Picture 4" descr="W:\project\stars\workspace\RND\SB-RND-ACT-006-13\WD41\projects\temp\wd41-all\figures\defense\figures\plotRunningScreeningSobolTot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b="11912"/>
            <a:stretch/>
          </p:blipFill>
          <p:spPr bwMode="auto">
            <a:xfrm>
              <a:off x="6130779" y="2472862"/>
              <a:ext cx="2885888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W:\project\stars\workspace\RND\SB-RND-ACT-006-13\WD41\projects\temp\wd41-all\figures\defense\figures\plotRunningScreeningMorrisTrajector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4" b="11912"/>
            <a:stretch/>
          </p:blipFill>
          <p:spPr bwMode="auto">
            <a:xfrm>
              <a:off x="3249243" y="2472860"/>
              <a:ext cx="2881536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W:\project\stars\workspace\RND\SB-RND-ACT-006-13\WD41\projects\temp\wd41-all\figures\defense\figures\plotRunningScreeningMorrisRad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7" b="11532"/>
            <a:stretch/>
          </p:blipFill>
          <p:spPr bwMode="auto">
            <a:xfrm>
              <a:off x="396636" y="2472862"/>
              <a:ext cx="2879220" cy="289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956775" y="3640512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Sensitivity Measure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637" y="5373216"/>
              <a:ext cx="8620030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Number of Replications / Samples</a:t>
              </a:r>
            </a:p>
          </p:txBody>
        </p:sp>
        <p:cxnSp>
          <p:nvCxnSpPr>
            <p:cNvPr id="10" name="Elbow Connector 9"/>
            <p:cNvCxnSpPr>
              <a:stCxn id="4099" idx="0"/>
              <a:endCxn id="4098" idx="0"/>
            </p:cNvCxnSpPr>
            <p:nvPr/>
          </p:nvCxnSpPr>
          <p:spPr bwMode="auto">
            <a:xfrm rot="16200000" flipH="1" flipV="1">
              <a:off x="3263128" y="1045978"/>
              <a:ext cx="2" cy="2853765"/>
            </a:xfrm>
            <a:prstGeom prst="bentConnector3">
              <a:avLst>
                <a:gd name="adj1" fmla="val -11430000000"/>
              </a:avLst>
            </a:prstGeom>
            <a:solidFill>
              <a:schemeClr val="accent1"/>
            </a:solidFill>
            <a:ln w="1905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r>
                        <a:rPr lang="en-US" sz="1800" i="1" kern="1000" spc="30" dirty="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320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replications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8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960 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948" y="1916832"/>
                  <a:ext cx="4810172" cy="3108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Isosceles Triangle 20"/>
            <p:cNvSpPr/>
            <p:nvPr/>
          </p:nvSpPr>
          <p:spPr bwMode="auto">
            <a:xfrm>
              <a:off x="7389062" y="2454401"/>
              <a:ext cx="124101" cy="106984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samples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29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/>
            <p:cNvCxnSpPr>
              <a:stCxn id="21" idx="0"/>
              <a:endCxn id="30" idx="2"/>
            </p:cNvCxnSpPr>
            <p:nvPr/>
          </p:nvCxnSpPr>
          <p:spPr bwMode="auto">
            <a:xfrm flipV="1">
              <a:off x="7451113" y="2227715"/>
              <a:ext cx="1493" cy="2266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err="1" smtClean="0"/>
              <a:t>Comparison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M</a:t>
            </a:r>
            <a:r>
              <a:rPr lang="de-CH" dirty="0" err="1" smtClean="0"/>
              <a:t>ethods</a:t>
            </a:r>
            <a:endParaRPr lang="de-CH" dirty="0"/>
          </a:p>
        </p:txBody>
      </p:sp>
      <p:sp>
        <p:nvSpPr>
          <p:cNvPr id="35" name="Rectangle 34"/>
          <p:cNvSpPr/>
          <p:nvPr/>
        </p:nvSpPr>
        <p:spPr>
          <a:xfrm>
            <a:off x="841948" y="1516424"/>
            <a:ext cx="5905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 smtClean="0">
                    <a:latin typeface="+mn-lt"/>
                  </a:rPr>
                  <a:t>Selected Quantity of Interest: </a:t>
                </a:r>
                <a:r>
                  <a:rPr lang="en-US" sz="1900" b="1" dirty="0">
                    <a:latin typeface="+mn-lt"/>
                  </a:rPr>
                  <a:t>Time-Average </a:t>
                </a:r>
                <a:r>
                  <a:rPr lang="en-US" sz="1900" b="1" dirty="0" smtClean="0">
                    <a:latin typeface="+mn-lt"/>
                  </a:rPr>
                  <a:t>Output</a:t>
                </a:r>
                <a:endParaRPr lang="en-US" sz="1900" kern="1000" spc="30" dirty="0" smtClean="0">
                  <a:latin typeface="+mn-lt"/>
                  <a:cs typeface="Franklin Gothic Book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b="1" dirty="0" smtClean="0">
                    <a:latin typeface="+mn-lt"/>
                  </a:rPr>
                  <a:t>Boundary conditions</a:t>
                </a:r>
                <a:r>
                  <a:rPr lang="en-US" sz="1900" dirty="0" smtClean="0">
                    <a:latin typeface="+mn-lt"/>
                  </a:rPr>
                  <a:t>, </a:t>
                </a:r>
                <a:r>
                  <a:rPr lang="en-US" sz="1900" b="1" dirty="0" smtClean="0">
                    <a:latin typeface="+mn-lt"/>
                  </a:rPr>
                  <a:t>closure laws</a:t>
                </a:r>
                <a:r>
                  <a:rPr lang="en-US" sz="1900" dirty="0" smtClean="0">
                    <a:latin typeface="+mn-lt"/>
                  </a:rPr>
                  <a:t>, and </a:t>
                </a:r>
                <a:r>
                  <a:rPr lang="en-US" sz="1900" b="1" dirty="0">
                    <a:latin typeface="+mn-lt"/>
                  </a:rPr>
                  <a:t>spacer grid model</a:t>
                </a:r>
                <a:r>
                  <a:rPr lang="en-US" sz="1900" dirty="0">
                    <a:latin typeface="+mn-lt"/>
                  </a:rPr>
                  <a:t> parameters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 smtClean="0">
                    <a:latin typeface="+mn-lt"/>
                  </a:rPr>
                  <a:t>are </a:t>
                </a:r>
                <a:r>
                  <a:rPr lang="en-US" sz="1900" dirty="0">
                    <a:latin typeface="+mn-lt"/>
                  </a:rPr>
                  <a:t>relatively influential (</a:t>
                </a:r>
                <a:r>
                  <a:rPr lang="en-US" sz="1900" dirty="0" smtClean="0">
                    <a:latin typeface="+mn-lt"/>
                  </a:rPr>
                  <a:t>12 </a:t>
                </a:r>
                <a:r>
                  <a:rPr lang="en-US" sz="1900" dirty="0">
                    <a:latin typeface="+mn-lt"/>
                  </a:rPr>
                  <a:t>parameters</a:t>
                </a:r>
                <a:r>
                  <a:rPr lang="en-US" sz="1900" dirty="0" smtClean="0">
                    <a:latin typeface="+mn-lt"/>
                  </a:rPr>
                  <a:t>) based 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</a:rPr>
                      <m:t>5%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total-effect indices cut-off</a:t>
                </a:r>
                <a:endParaRPr lang="en-US" sz="1900" dirty="0">
                  <a:latin typeface="+mn-lt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9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93150" cy="1151582"/>
              </a:xfrm>
              <a:prstGeom prst="rect">
                <a:avLst/>
              </a:prstGeom>
              <a:blipFill rotWithShape="1">
                <a:blip r:embed="rId8"/>
                <a:stretch>
                  <a:fillRect l="-1691" t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Uncertainty</a:t>
            </a:r>
            <a:r>
              <a:rPr lang="de-CH" dirty="0" smtClean="0"/>
              <a:t> </a:t>
            </a:r>
            <a:r>
              <a:rPr lang="de-CH" dirty="0"/>
              <a:t>P</a:t>
            </a:r>
            <a:r>
              <a:rPr lang="de-CH" dirty="0" smtClean="0"/>
              <a:t>ropagation </a:t>
            </a:r>
            <a:r>
              <a:rPr lang="de-CH" dirty="0" err="1" smtClean="0"/>
              <a:t>using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/>
              <a:t>I</a:t>
            </a:r>
            <a:r>
              <a:rPr lang="de-CH" dirty="0" err="1" smtClean="0"/>
              <a:t>nfluential</a:t>
            </a:r>
            <a:r>
              <a:rPr lang="de-CH" dirty="0" smtClean="0"/>
              <a:t> vs. Non-</a:t>
            </a:r>
            <a:r>
              <a:rPr lang="de-CH" dirty="0" err="1" smtClean="0"/>
              <a:t>Influential</a:t>
            </a:r>
            <a:r>
              <a:rPr lang="de-CH" dirty="0" smtClean="0"/>
              <a:t> Parameters</a:t>
            </a:r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5" y="2614060"/>
            <a:ext cx="8928991" cy="2975180"/>
            <a:chOff x="107505" y="2636911"/>
            <a:chExt cx="8928991" cy="2975180"/>
          </a:xfrm>
        </p:grpSpPr>
        <p:pic>
          <p:nvPicPr>
            <p:cNvPr id="3075" name="Picture 3" descr="W:\project\stars\workspace\RND\SB-RND-ACT-006-13\WD41\projects\temp\wd41-all\figures\defense\figures\plotInfluentialNonInfluentialRunsT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7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:\project\stars\workspace\RND\SB-RND-ACT-006-13\WD41\projects\temp\wd41-all\figures\defense\figures\plotInfluentialNonInfluentialRunsD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885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W:\project\stars\workspace\RND\SB-RND-ACT-006-13\WD41\projects\temp\wd41-all\figures\defense\figures\plotInfluentialNonInfluentialRunsC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1" y="2636911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-956775" y="3701195"/>
              <a:ext cx="2448370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Clad Temperature [K]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963774" y="3701194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Pressure Drop [bar]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4213" y="5301208"/>
              <a:ext cx="8135937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Time [s]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959586" y="3701193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Liquid Carryover [kg]</a:t>
              </a:r>
            </a:p>
          </p:txBody>
        </p:sp>
      </p:grpSp>
      <p:cxnSp>
        <p:nvCxnSpPr>
          <p:cNvPr id="4" name="Straight Connector 3"/>
          <p:cNvCxnSpPr>
            <a:endCxn id="15" idx="1"/>
          </p:cNvCxnSpPr>
          <p:nvPr/>
        </p:nvCxnSpPr>
        <p:spPr bwMode="auto">
          <a:xfrm>
            <a:off x="6660232" y="5893241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16" idx="1"/>
          </p:cNvCxnSpPr>
          <p:nvPr/>
        </p:nvCxnSpPr>
        <p:spPr bwMode="auto">
          <a:xfrm>
            <a:off x="6660232" y="6397297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020272" y="569318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12</a:t>
            </a:r>
            <a:r>
              <a:rPr lang="en-US" sz="2000" dirty="0" smtClean="0">
                <a:latin typeface="+mn-lt"/>
              </a:rPr>
              <a:t> Influential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0272" y="619724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15</a:t>
            </a:r>
            <a:r>
              <a:rPr lang="en-US" sz="2000" dirty="0" smtClean="0">
                <a:latin typeface="+mn-lt"/>
              </a:rPr>
              <a:t> Non-influential</a:t>
            </a:r>
            <a:endParaRPr lang="en-US" sz="20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6096" y="5693186"/>
            <a:ext cx="1296144" cy="9041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Parameter</a:t>
            </a:r>
            <a:r>
              <a:rPr lang="en-US" sz="2000" b="1" kern="1000" spc="30" dirty="0">
                <a:latin typeface="+mn-lt"/>
                <a:cs typeface="Franklin Gothic Book"/>
              </a:rPr>
              <a:t/>
            </a:r>
            <a:br>
              <a:rPr lang="en-US" sz="2000" b="1" kern="1000" spc="30" dirty="0">
                <a:latin typeface="+mn-lt"/>
                <a:cs typeface="Franklin Gothic Book"/>
              </a:rPr>
            </a:br>
            <a:r>
              <a:rPr lang="en-US" sz="2000" b="1" kern="1000" spc="30" dirty="0" smtClean="0">
                <a:latin typeface="+mn-lt"/>
                <a:cs typeface="Franklin Gothic Book"/>
              </a:rPr>
              <a:t>subsets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088" y="1557338"/>
            <a:ext cx="5516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using 2 parameter subsets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500 Monte Carlo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498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796136" y="3207971"/>
            <a:ext cx="31277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Construct a </a:t>
            </a:r>
            <a:r>
              <a:rPr lang="en-US" sz="2100" b="1" dirty="0" err="1" smtClean="0">
                <a:latin typeface="+mn-lt"/>
              </a:rPr>
              <a:t>metamodel</a:t>
            </a:r>
            <a:r>
              <a:rPr lang="en-US" sz="2100" b="1" dirty="0" smtClean="0">
                <a:latin typeface="+mn-lt"/>
              </a:rPr>
              <a:t> for fast and efficient approximation</a:t>
            </a:r>
            <a:endParaRPr lang="en-US" sz="21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249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E:\OneDrive\projects\mucm\posteri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r="8843" b="1320"/>
          <a:stretch/>
        </p:blipFill>
        <p:spPr bwMode="auto">
          <a:xfrm>
            <a:off x="6429948" y="4009263"/>
            <a:ext cx="2534540" cy="25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OneDrive\projects\mucm\dat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r="7645" b="2452"/>
          <a:stretch/>
        </p:blipFill>
        <p:spPr bwMode="auto">
          <a:xfrm>
            <a:off x="3588343" y="4009263"/>
            <a:ext cx="2567833" cy="24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OneDrive\projects\mucm\pri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9603" b="2476"/>
          <a:stretch/>
        </p:blipFill>
        <p:spPr bwMode="auto">
          <a:xfrm>
            <a:off x="690140" y="4067913"/>
            <a:ext cx="2513404" cy="23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𝑘</m:t>
                      </m:r>
                      <m:d>
                        <m:dPr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b="0" i="1" kern="1000" spc="3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ea typeface="Cambria Math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kern="1000" spc="30" smtClean="0">
                          <a:latin typeface="Cambria Math"/>
                          <a:cs typeface="Franklin Gothic Book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1000" spc="30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kern="1000" spc="30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kern="1000" spc="3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kern="1000" spc="3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𝜂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kern="1000" spc="30" smtClean="0">
                          <a:latin typeface="Cambria Math"/>
                          <a:cs typeface="Franklin Gothic Book"/>
                        </a:rPr>
                        <m:t>f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</m:d>
                        </m:e>
                      </m:d>
                      <m:r>
                        <a:rPr lang="en-US" sz="2400" b="0" i="0" kern="1000" spc="30" smtClean="0">
                          <a:latin typeface="Cambria Math" panose="02040503050406030204" pitchFamily="18" charset="0"/>
                          <a:cs typeface="Franklin Gothic Book"/>
                        </a:rPr>
                        <m:t>~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𝐺𝑃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𝑚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4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400" i="1" kern="1000" spc="3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sz="24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  <m:r>
                                <a:rPr lang="en-US" sz="2400" b="0" i="1" kern="1000" spc="30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kern="1000" spc="3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sz="2400" i="1" kern="1000" spc="3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sz="2400" b="0" i="1" kern="1000" spc="3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blipFill rotWithShape="1">
                <a:blip r:embed="rId6"/>
                <a:stretch>
                  <a:fillRect r="-3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n-lt"/>
                  </a:rPr>
                  <a:t>Probability Distribution over function (of</a:t>
                </a:r>
                <a14:m>
                  <m:oMath xmlns:m="http://schemas.openxmlformats.org/officeDocument/2006/math">
                    <m:r>
                      <a:rPr lang="en-US" b="0" i="0" kern="1000" spc="30" smtClean="0">
                        <a:latin typeface="Cambria Math"/>
                      </a:rPr>
                      <m:t> </m:t>
                    </m:r>
                    <m:bar>
                      <m:barPr>
                        <m:ctrlPr>
                          <a:rPr lang="en-US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i="1" kern="1000" spc="30">
                            <a:latin typeface="Cambria Math"/>
                          </a:rPr>
                          <m:t>𝜃</m:t>
                        </m:r>
                      </m:e>
                    </m:bar>
                  </m:oMath>
                </a14:m>
                <a:r>
                  <a:rPr lang="en-US" dirty="0">
                    <a:latin typeface="+mn-lt"/>
                  </a:rPr>
                  <a:t>) values</a:t>
                </a: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  <a:blipFill rotWithShape="1">
                <a:blip r:embed="rId7"/>
                <a:stretch>
                  <a:fillRect l="-2740" t="-1676" r="-2283" b="-5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3995936" y="2222425"/>
            <a:ext cx="0" cy="6388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928011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383070" y="2512719"/>
            <a:ext cx="1540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Mean </a:t>
            </a:r>
            <a:r>
              <a:rPr lang="en-US" b="1" dirty="0">
                <a:latin typeface="+mn-lt"/>
              </a:rPr>
              <a:t>function</a:t>
            </a:r>
            <a:r>
              <a:rPr lang="en-US" dirty="0">
                <a:latin typeface="+mn-lt"/>
              </a:rPr>
              <a:t>,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the usual: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zero, constant, linear, etc.</a:t>
            </a:r>
            <a:endParaRPr lang="en-US" b="1" dirty="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41617" y="1638104"/>
            <a:ext cx="0" cy="2238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3237561" y="1324859"/>
            <a:ext cx="1694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Common variance</a:t>
            </a:r>
            <a:endParaRPr lang="en-US" b="1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4189" y="2277414"/>
            <a:ext cx="1151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correlation 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function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88428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668344" y="3294237"/>
            <a:ext cx="0" cy="295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 flipV="1">
            <a:off x="6516216" y="2572840"/>
            <a:ext cx="2448272" cy="131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604448" y="2861244"/>
            <a:ext cx="0" cy="6490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237941" y="3426020"/>
            <a:ext cx="0" cy="1947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444208" y="2235603"/>
            <a:ext cx="2788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power-exponential correlation</a:t>
            </a:r>
            <a:endParaRPr lang="en-US" b="1" i="1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37285" y="3523074"/>
            <a:ext cx="12061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correlation 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length</a:t>
            </a:r>
            <a:endParaRPr lang="en-US" sz="1500" b="1" i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81782" y="3510261"/>
            <a:ext cx="1043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power</a:t>
            </a:r>
            <a:r>
              <a:rPr lang="en-US" sz="1500" b="1" i="1" dirty="0">
                <a:latin typeface="+mn-lt"/>
              </a:rPr>
              <a:t/>
            </a:r>
            <a:br>
              <a:rPr lang="en-US" sz="1500" b="1" i="1" dirty="0">
                <a:latin typeface="+mn-lt"/>
              </a:rPr>
            </a:br>
            <a:r>
              <a:rPr lang="en-US" sz="1500" dirty="0">
                <a:latin typeface="+mn-lt"/>
              </a:rPr>
              <a:t>parameter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09093" y="3515290"/>
            <a:ext cx="16831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multi-parameters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construction</a:t>
            </a:r>
            <a:endParaRPr lang="en-US" sz="1500" b="1" i="1" dirty="0">
              <a:latin typeface="+mn-lt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345849" y="1638104"/>
            <a:ext cx="0" cy="1975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1547664" y="1335464"/>
            <a:ext cx="1596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Gaussian Process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Gaussian process is </a:t>
                </a:r>
                <a:r>
                  <a:rPr lang="en-US" sz="2000" b="1" dirty="0">
                    <a:latin typeface="+mn-lt"/>
                  </a:rPr>
                  <a:t>Gaussian with infinite variates</a:t>
                </a:r>
                <a:r>
                  <a:rPr lang="en-US" sz="2000" dirty="0">
                    <a:latin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i="1" kern="1000" spc="30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sz="2000" i="1" kern="1000" spc="30">
                                <a:latin typeface="Cambria Math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US" sz="2000" i="1" kern="1000" spc="30">
                        <a:latin typeface="Cambria Math"/>
                      </a:rPr>
                      <m:t>∈</m:t>
                    </m:r>
                    <m:r>
                      <a:rPr lang="en-US" sz="2000" kern="1000" spc="30">
                        <a:latin typeface="Cambria Math"/>
                      </a:rPr>
                      <m:t>ℝ</m:t>
                    </m:r>
                    <m:r>
                      <a:rPr lang="en-US" sz="2000" b="0" i="0" kern="1000" spc="30" smtClean="0">
                        <a:latin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sz="2000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sz="2000" i="1" kern="1000" spc="30">
                            <a:latin typeface="Cambria Math"/>
                          </a:rPr>
                          <m:t>𝜃</m:t>
                        </m:r>
                      </m:e>
                    </m:bar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kern="1000" spc="3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  <a:blipFill rotWithShape="1">
                <a:blip r:embed="rId8"/>
                <a:stretch>
                  <a:fillRect l="-1752" t="-4098" b="-1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524200" y="5652087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Prior</a:t>
            </a:r>
            <a:endParaRPr lang="en-US" sz="1500" b="1" i="1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08104" y="5652089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Data</a:t>
            </a:r>
            <a:endParaRPr lang="en-US" sz="1500" b="1" i="1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17609" y="5652089"/>
            <a:ext cx="963107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Posterior</a:t>
            </a:r>
            <a:endParaRPr lang="en-US" sz="15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>
                    <a:latin typeface="+mn-lt"/>
                  </a:rPr>
                  <a:t>Learn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𝜼</m:t>
                        </m:r>
                      </m:e>
                      <m:sup>
                        <m:r>
                          <a:rPr lang="en-US" sz="1500" b="1" i="1" smtClean="0">
                            <a:latin typeface="Cambria Math"/>
                          </a:rPr>
                          <m:t>(</m:t>
                        </m:r>
                        <m:r>
                          <a:rPr lang="en-US" sz="1500" b="1" i="1" smtClean="0">
                            <a:latin typeface="Cambria Math"/>
                          </a:rPr>
                          <m:t>𝒌</m:t>
                        </m:r>
                        <m:r>
                          <a:rPr lang="en-US" sz="1500" b="1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5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b="1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𝜶</m:t>
                        </m:r>
                      </m:e>
                      <m:sup>
                        <m:d>
                          <m:dPr>
                            <m:ctrlPr>
                              <a:rPr lang="en-US" sz="15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sz="15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  <a:blipFill rotWithShape="1">
                <a:blip r:embed="rId9"/>
                <a:stretch>
                  <a:fillRect l="-1271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719137" y="3717032"/>
            <a:ext cx="39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Used in </a:t>
            </a:r>
            <a:r>
              <a:rPr lang="en-US" sz="1800" b="1" dirty="0">
                <a:latin typeface="+mn-lt"/>
              </a:rPr>
              <a:t>Bayesian Non-linear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9345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7868"/>
            <a:ext cx="3672979" cy="4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79934"/>
            <a:ext cx="3346687" cy="4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3645" y="1557868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9527" y="1557039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528" y="3744791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3472" y="3933056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:\project\stars\workspace\RND\SB-RND-ACT-006-13\WD41\projects\temp\wd41-all\figures\defense\figures\metamodel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565"/>
          <a:stretch/>
        </p:blipFill>
        <p:spPr bwMode="auto">
          <a:xfrm>
            <a:off x="827088" y="1365996"/>
            <a:ext cx="8105775" cy="52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8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7831" y="6140450"/>
            <a:ext cx="6696744" cy="3604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Covariance Kernel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931" y="6140450"/>
            <a:ext cx="1688797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123728" y="6320681"/>
            <a:ext cx="64807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01310" y="6140450"/>
            <a:ext cx="2088803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796136" y="4451509"/>
            <a:ext cx="3240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Use experimental data to constrain the prior</a:t>
            </a:r>
            <a:endParaRPr lang="en-US" sz="21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362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Bayesian Calibration, Inverse Quantification: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2200" dirty="0" smtClean="0"/>
                  <a:t>Uncertain (Inputs + Data)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r="-192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31957" y="2259194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700287"/>
            <a:ext cx="405251" cy="22479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9" y="5805264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l="-139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742113" y="5211522"/>
            <a:ext cx="458830" cy="106179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095723" y="5805264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959294" cy="1049837"/>
          </a:xfrm>
        </p:spPr>
        <p:txBody>
          <a:bodyPr/>
          <a:lstStyle/>
          <a:p>
            <a:r>
              <a:rPr lang="en-US" dirty="0" smtClean="0"/>
              <a:t>Two Aspects of Bayesian Calibration:</a:t>
            </a:r>
            <a:br>
              <a:rPr lang="en-US" dirty="0" smtClean="0"/>
            </a:br>
            <a:r>
              <a:rPr lang="en-US" dirty="0" smtClean="0"/>
              <a:t>Formulation and Computation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207577"/>
                <a:ext cx="2088231" cy="851817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170907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30944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4113077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207577"/>
                <a:ext cx="1728192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30945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2057968"/>
                <a:ext cx="447558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950984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528900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867046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433430"/>
                <a:ext cx="1239378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48139"/>
                <a:ext cx="791469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9395"/>
                <a:ext cx="791468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170907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411559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55656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301531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38892" y="510453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2198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Isosceles Triangle 27"/>
          <p:cNvSpPr/>
          <p:nvPr/>
        </p:nvSpPr>
        <p:spPr bwMode="auto">
          <a:xfrm>
            <a:off x="980937" y="224189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76381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3" name="Elbow Connector 32"/>
          <p:cNvCxnSpPr>
            <a:stCxn id="31" idx="0"/>
            <a:endCxn id="28" idx="0"/>
          </p:cNvCxnSpPr>
          <p:nvPr/>
        </p:nvCxnSpPr>
        <p:spPr bwMode="auto">
          <a:xfrm rot="16200000" flipH="1" flipV="1">
            <a:off x="3907681" y="-676289"/>
            <a:ext cx="53492" cy="5782877"/>
          </a:xfrm>
          <a:prstGeom prst="bentConnector3">
            <a:avLst>
              <a:gd name="adj1" fmla="val -427354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Isosceles Triangle 35"/>
          <p:cNvSpPr/>
          <p:nvPr/>
        </p:nvSpPr>
        <p:spPr bwMode="auto">
          <a:xfrm>
            <a:off x="6954673" y="218840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Isosceles Triangle 36"/>
          <p:cNvSpPr/>
          <p:nvPr/>
        </p:nvSpPr>
        <p:spPr bwMode="auto">
          <a:xfrm>
            <a:off x="8912394" y="218840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1" name="Elbow Connector 40"/>
          <p:cNvCxnSpPr>
            <a:stCxn id="37" idx="0"/>
            <a:endCxn id="36" idx="0"/>
          </p:cNvCxnSpPr>
          <p:nvPr/>
        </p:nvCxnSpPr>
        <p:spPr bwMode="auto">
          <a:xfrm rot="16200000" flipV="1">
            <a:off x="7995584" y="1209542"/>
            <a:ext cx="2" cy="1957721"/>
          </a:xfrm>
          <a:prstGeom prst="bentConnector3">
            <a:avLst>
              <a:gd name="adj1" fmla="val 1143010000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42997" y="1557338"/>
            <a:ext cx="5782869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Formulation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16725" y="1557338"/>
            <a:ext cx="1957720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Computation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46935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 of Bayesian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6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of Bayesian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27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sp>
        <p:nvSpPr>
          <p:cNvPr id="46" name="Isosceles Triangle 45"/>
          <p:cNvSpPr/>
          <p:nvPr/>
        </p:nvSpPr>
        <p:spPr bwMode="auto">
          <a:xfrm>
            <a:off x="1037252" y="427767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16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11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2169119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537271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910720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280775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648927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034659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W:\project\stars\workspace\RND\SB-RND-ACT-006-13\WD41\projects\temp\wd41-all\figures\defense\figures\plotIllustrateCornerPl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11" y="1900981"/>
            <a:ext cx="6858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Multi-dimensional Posterior:</a:t>
            </a:r>
            <a:br>
              <a:rPr lang="en-US" dirty="0" smtClean="0"/>
            </a:br>
            <a:r>
              <a:rPr lang="en-US" dirty="0" smtClean="0"/>
              <a:t>How to read a </a:t>
            </a:r>
            <a:r>
              <a:rPr lang="en-US" i="1" dirty="0" smtClean="0"/>
              <a:t>corner</a:t>
            </a:r>
            <a:r>
              <a:rPr lang="en-US" dirty="0" smtClean="0"/>
              <a:t> plot?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097111" y="1844824"/>
            <a:ext cx="6923568" cy="4612248"/>
            <a:chOff x="1259632" y="1773238"/>
            <a:chExt cx="6923568" cy="4612248"/>
          </a:xfrm>
          <a:solidFill>
            <a:srgbClr val="969696">
              <a:alpha val="60000"/>
            </a:srgbClr>
          </a:solidFill>
        </p:grpSpPr>
        <p:sp>
          <p:nvSpPr>
            <p:cNvPr id="9" name="Rectangle 8"/>
            <p:cNvSpPr/>
            <p:nvPr/>
          </p:nvSpPr>
          <p:spPr bwMode="auto">
            <a:xfrm>
              <a:off x="1259632" y="1773238"/>
              <a:ext cx="1440160" cy="863674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699792" y="2636912"/>
              <a:ext cx="1368152" cy="864096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067944" y="3501008"/>
              <a:ext cx="1371752" cy="936104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439696" y="4437112"/>
              <a:ext cx="1371752" cy="974187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811448" y="5411299"/>
              <a:ext cx="1371752" cy="974187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97111" y="2708498"/>
            <a:ext cx="5551816" cy="3748574"/>
            <a:chOff x="1259632" y="2636912"/>
            <a:chExt cx="5551816" cy="3748574"/>
          </a:xfrm>
          <a:solidFill>
            <a:srgbClr val="969696">
              <a:alpha val="25000"/>
            </a:srgbClr>
          </a:solidFill>
        </p:grpSpPr>
        <p:sp>
          <p:nvSpPr>
            <p:cNvPr id="16" name="Rectangle 15"/>
            <p:cNvSpPr/>
            <p:nvPr/>
          </p:nvSpPr>
          <p:spPr bwMode="auto">
            <a:xfrm>
              <a:off x="1259632" y="2636912"/>
              <a:ext cx="1440160" cy="8640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259632" y="3496816"/>
              <a:ext cx="1440160" cy="94029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259632" y="4437111"/>
              <a:ext cx="1440160" cy="974187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259632" y="5411298"/>
              <a:ext cx="1440160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699792" y="3501008"/>
              <a:ext cx="1368152" cy="93610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99792" y="4437112"/>
              <a:ext cx="1368152" cy="9741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9792" y="5411298"/>
              <a:ext cx="1368152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073241" y="5411298"/>
              <a:ext cx="1366455" cy="974188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9696" y="5423360"/>
              <a:ext cx="1371752" cy="96212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73240" y="4435768"/>
              <a:ext cx="1366455" cy="98759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69118" y="4821294"/>
            <a:ext cx="4051285" cy="3604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Bivariate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>
            <a:off x="6189379" y="253397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6080669" y="3682056"/>
            <a:ext cx="124101" cy="106984"/>
          </a:xfrm>
          <a:prstGeom prst="triangl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34" name="Elbow Connector 33"/>
          <p:cNvCxnSpPr>
            <a:endCxn id="32" idx="1"/>
          </p:cNvCxnSpPr>
          <p:nvPr/>
        </p:nvCxnSpPr>
        <p:spPr bwMode="auto">
          <a:xfrm rot="5400000" flipH="1" flipV="1">
            <a:off x="5600136" y="3067997"/>
            <a:ext cx="1100800" cy="13973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6280775" y="2134539"/>
            <a:ext cx="2811591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Projection into one axis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the uncertainty of a parameter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5" name="Isosceles Triangle 44"/>
          <p:cNvSpPr/>
          <p:nvPr/>
        </p:nvSpPr>
        <p:spPr bwMode="auto">
          <a:xfrm>
            <a:off x="1973324" y="490804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Isosceles Triangle 45"/>
          <p:cNvSpPr/>
          <p:nvPr/>
        </p:nvSpPr>
        <p:spPr bwMode="auto">
          <a:xfrm>
            <a:off x="1037252" y="4493703"/>
            <a:ext cx="124101" cy="106984"/>
          </a:xfrm>
          <a:prstGeom prst="triangle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7" name="Elbow Connector 46"/>
          <p:cNvCxnSpPr>
            <a:stCxn id="46" idx="3"/>
            <a:endCxn id="45" idx="1"/>
          </p:cNvCxnSpPr>
          <p:nvPr/>
        </p:nvCxnSpPr>
        <p:spPr bwMode="auto">
          <a:xfrm rot="16200000" flipH="1">
            <a:off x="1371402" y="4328588"/>
            <a:ext cx="360848" cy="90504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51"/>
          <p:cNvSpPr/>
          <p:nvPr/>
        </p:nvSpPr>
        <p:spPr>
          <a:xfrm>
            <a:off x="-1" y="3089145"/>
            <a:ext cx="3465263" cy="7017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Joint plot of two parameters</a:t>
            </a:r>
          </a:p>
          <a:p>
            <a:pPr marL="179388" indent="-179388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Visualize pai</a:t>
            </a:r>
            <a:r>
              <a:rPr lang="en-US" sz="18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rwise correlations</a:t>
            </a:r>
            <a:endParaRPr lang="en-US" sz="1800" b="1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69119" y="2060848"/>
            <a:ext cx="129614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1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37271" y="29249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2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10720" y="3861048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3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80775" y="4725144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4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31" name="TextBox 30"/>
          <p:cNvSpPr txBox="1"/>
          <p:nvPr/>
        </p:nvSpPr>
        <p:spPr>
          <a:xfrm rot="2187747">
            <a:off x="4099347" y="3877945"/>
            <a:ext cx="4180064" cy="36046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Univariate 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Marginals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648927" y="5636096"/>
            <a:ext cx="13681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latin typeface="+mn-lt"/>
                <a:cs typeface="Franklin Gothic Book"/>
              </a:rPr>
              <a:t>Parameter 5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6280775" y="3140968"/>
                <a:ext cx="2811591" cy="818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75" y="3140968"/>
                <a:ext cx="2811591" cy="8188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-1" y="3795538"/>
                <a:ext cx="3465263" cy="818879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1,2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95538"/>
                <a:ext cx="3465263" cy="8188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408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688054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204532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712968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48729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451449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4208" y="3039981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204089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1774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92016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3721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30931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135" y="4227415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384738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26985" y="3738271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6177" y="6281654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742357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99843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31376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2105421"/>
            <a:ext cx="1010176" cy="2618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80520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31763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371127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3" y="1557338"/>
            <a:ext cx="3241378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pressure drop data only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211196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W:\project\stars\workspace\RND\SB-RND-ACT-006-13\WD41\projects\temp\wd41-all\figures\defense\figures\plotEnsAll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Results: Considering multiple types of data helps constrain the parameters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78773" y="1557338"/>
            <a:ext cx="3241378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all types of data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097268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01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:\project\stars\workspace\RND\SB-RND-ACT-006-13\WD41\projects\temp\wd41-all\figures\defense\figures\plotEnsAllNoDiscNo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Results: </a:t>
            </a:r>
            <a:r>
              <a:rPr lang="en-US" dirty="0" smtClean="0"/>
              <a:t>Without model bias term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78773" y="1557338"/>
            <a:ext cx="3398934" cy="13129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all types of data,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w/o Model Bias Term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06116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Framework: Outline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3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02074" y="5589240"/>
            <a:ext cx="33129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100" b="1" dirty="0" smtClean="0">
                <a:latin typeface="+mn-lt"/>
              </a:rPr>
              <a:t>Propagate posterior uncertainties for different experimental conditions</a:t>
            </a:r>
            <a:endParaRPr lang="en-US" sz="21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6976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05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213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686868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18332" y="1963515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590" y="1548017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1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796136" y="202336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796136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4213" y="2844796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How to approximate the input/output of the forward model?</a:t>
            </a:r>
            <a:endParaRPr lang="en-US" sz="21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4213" y="4067960"/>
            <a:ext cx="81446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1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1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213" y="5296479"/>
            <a:ext cx="81359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1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1841" y="1961733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9366" y="1963515"/>
            <a:ext cx="237626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min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  <m: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1" y="3207971"/>
                <a:ext cx="2434969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015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131840" y="4451509"/>
            <a:ext cx="2434970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Wide, independent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000" b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s</m:t>
                        </m:r>
                      </m:e>
                    </m:d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run</m:t>
                    </m:r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  <a:ea typeface="ヒラギノ角ゴ Pro W3"/>
                            <a:cs typeface="ヒラギノ角ゴ Pro W3"/>
                          </a:rPr>
                          <m:t>MB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95755"/>
                <a:ext cx="1872778" cy="882447"/>
              </a:xfrm>
              <a:prstGeom prst="rect">
                <a:avLst/>
              </a:prstGeom>
              <a:blipFill rotWithShape="1">
                <a:blip r:embed="rId4"/>
                <a:stretch>
                  <a:fillRect l="-7468" b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triped Right Arrow 25"/>
          <p:cNvSpPr/>
          <p:nvPr/>
        </p:nvSpPr>
        <p:spPr bwMode="auto">
          <a:xfrm>
            <a:off x="5796136" y="451224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16216" y="4451510"/>
            <a:ext cx="2448844" cy="769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Narrower, correlated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posterior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9" name="Rectangle: Rounded Corners 9"/>
          <p:cNvSpPr/>
          <p:nvPr/>
        </p:nvSpPr>
        <p:spPr bwMode="auto">
          <a:xfrm>
            <a:off x="815443" y="5733256"/>
            <a:ext cx="2172952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2" name="Striped Right Arrow 31"/>
          <p:cNvSpPr/>
          <p:nvPr/>
        </p:nvSpPr>
        <p:spPr bwMode="auto">
          <a:xfrm>
            <a:off x="5796136" y="5733405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6215" y="5589240"/>
            <a:ext cx="2592859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Narrower posterior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r>
              <a:rPr lang="en-US" sz="2000" kern="1000" spc="30" dirty="0">
                <a:latin typeface="+mn-lt"/>
                <a:cs typeface="Franklin Gothic Book"/>
              </a:rPr>
              <a:t/>
            </a:r>
            <a:br>
              <a:rPr lang="en-US" sz="2000" kern="1000" spc="30" dirty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for all exp. conditions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1840" y="5589240"/>
            <a:ext cx="2503335" cy="93640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Wide prior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prediction uncertainties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236682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39764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Future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311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</a:p>
          <a:p>
            <a:r>
              <a:rPr lang="de-CH" dirty="0" smtClean="0"/>
              <a:t>Dr. G. Perret</a:t>
            </a:r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/>
              <a:t>Dr. J. </a:t>
            </a:r>
            <a:r>
              <a:rPr lang="de-CH" dirty="0" err="1"/>
              <a:t>Baccou</a:t>
            </a:r>
            <a:endParaRPr lang="de-CH" dirty="0"/>
          </a:p>
          <a:p>
            <a:r>
              <a:rPr lang="de-CH" dirty="0" smtClean="0"/>
              <a:t>Prof.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Prof. B. Sudret</a:t>
            </a:r>
          </a:p>
          <a:p>
            <a:r>
              <a:rPr lang="de-CH" dirty="0"/>
              <a:t>Dr. W. </a:t>
            </a:r>
            <a:r>
              <a:rPr lang="de-CH" dirty="0" smtClean="0"/>
              <a:t>Zwermann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pic>
        <p:nvPicPr>
          <p:cNvPr id="22" name="Picture 4" descr="C:\Users\wicaksono_d\Desktop\npic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9"/>
            <a:ext cx="2449919" cy="338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caksono_d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231" y="1557338"/>
            <a:ext cx="2387626" cy="338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caksono_d\Desktop\Untitled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79" y="1557339"/>
            <a:ext cx="2396593" cy="33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719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2" y="1557338"/>
            <a:ext cx="3529731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clad temperature data only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:\project\stars\workspace\RND\SB-RND-ACT-006-13\WD41\projects\temp\wd41-all\figures\defense\figures\plotEnsDPDiscCent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6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Considering multiple types of data helps constrain the parameters uncertainty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1988294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256435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3140422"/>
            <a:ext cx="792088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dffbVI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3799" y="3716486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292550"/>
            <a:ext cx="129614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288" y="4868614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549153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4168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3514" b="-5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044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4286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6284854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60" y="6277528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48" y="6277944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767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6284854"/>
                <a:ext cx="214684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30556" r="-55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6285600"/>
                <a:ext cx="502717" cy="245740"/>
              </a:xfrm>
              <a:prstGeom prst="rect">
                <a:avLst/>
              </a:prstGeom>
              <a:blipFill rotWithShape="1">
                <a:blip r:embed="rId12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6286930"/>
                <a:ext cx="432048" cy="235239"/>
              </a:xfrm>
              <a:prstGeom prst="rect">
                <a:avLst/>
              </a:prstGeom>
              <a:blipFill rotWithShape="1">
                <a:blip r:embed="rId13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08" y="6285600"/>
                <a:ext cx="214684" cy="245740"/>
              </a:xfrm>
              <a:prstGeom prst="rect">
                <a:avLst/>
              </a:prstGeom>
              <a:blipFill rotWithShape="1">
                <a:blip r:embed="rId1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04" y="6285600"/>
                <a:ext cx="21468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2" y="6285600"/>
                <a:ext cx="502717" cy="245740"/>
              </a:xfrm>
              <a:prstGeom prst="rect">
                <a:avLst/>
              </a:prstGeom>
              <a:blipFill rotWithShape="1">
                <a:blip r:embed="rId16"/>
                <a:stretch>
                  <a:fillRect l="-9639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261" y="6285600"/>
                <a:ext cx="432048" cy="235239"/>
              </a:xfrm>
              <a:prstGeom prst="rect">
                <a:avLst/>
              </a:prstGeom>
              <a:blipFill rotWithShape="1">
                <a:blip r:embed="rId17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8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3" y="1557338"/>
            <a:ext cx="3241378" cy="100811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using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pressure drop data only 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87592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W:\project\stars\workspace\RND\SB-RND-ACT-006-13\WD41\projects\temp\wd41-all\figures\defense\figures\plotEnsAllDiscCenteredNoParam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5245"/>
            <a:ext cx="8047038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Results: Calibration excluding strongly correlated parameter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1296144" cy="2154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gridHT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2132856"/>
            <a:ext cx="1008112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</a:t>
            </a:r>
            <a:r>
              <a:rPr lang="en-US" kern="1000" spc="30" dirty="0" err="1" smtClean="0">
                <a:latin typeface="+mn-lt"/>
                <a:cs typeface="Franklin Gothic Book"/>
              </a:rPr>
              <a:t>WHT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2780928"/>
            <a:ext cx="936104" cy="305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</a:t>
            </a:r>
            <a:r>
              <a:rPr lang="en-US" kern="1000" spc="30" dirty="0" err="1" smtClean="0">
                <a:latin typeface="+mn-lt"/>
                <a:cs typeface="Franklin Gothic Book"/>
              </a:rPr>
              <a:t>HT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1006773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iafbIntDr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3348" y="4139312"/>
            <a:ext cx="101889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dffbIntDr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60" y="4797152"/>
            <a:ext cx="936104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dffbWDr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8384" y="5445224"/>
            <a:ext cx="1008112" cy="3131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err="1" smtClean="0">
                <a:latin typeface="+mn-lt"/>
                <a:cs typeface="Franklin Gothic Book"/>
              </a:rPr>
              <a:t>tQuench</a:t>
            </a:r>
            <a:endParaRPr lang="en-US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285600"/>
                <a:ext cx="504056" cy="228600"/>
              </a:xfrm>
              <a:prstGeom prst="rect">
                <a:avLst/>
              </a:prstGeom>
              <a:blipFill rotWithShape="1">
                <a:blip r:embed="rId3"/>
                <a:stretch>
                  <a:fillRect l="-9639" t="-10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60" y="6285600"/>
                <a:ext cx="214684" cy="245740"/>
              </a:xfrm>
              <a:prstGeom prst="rect">
                <a:avLst/>
              </a:prstGeom>
              <a:blipFill rotWithShape="1">
                <a:blip r:embed="rId4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6285600"/>
                <a:ext cx="432048" cy="235239"/>
              </a:xfrm>
              <a:prstGeom prst="rect">
                <a:avLst/>
              </a:prstGeom>
              <a:blipFill rotWithShape="1">
                <a:blip r:embed="rId5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80" y="6285600"/>
                <a:ext cx="214684" cy="245740"/>
              </a:xfrm>
              <a:prstGeom prst="rect">
                <a:avLst/>
              </a:prstGeom>
              <a:blipFill rotWithShape="1">
                <a:blip r:embed="rId6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6285600"/>
                <a:ext cx="432048" cy="235239"/>
              </a:xfrm>
              <a:prstGeom prst="rect">
                <a:avLst/>
              </a:prstGeom>
              <a:blipFill rotWithShape="1">
                <a:blip r:embed="rId7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6285600"/>
                <a:ext cx="214684" cy="245740"/>
              </a:xfrm>
              <a:prstGeom prst="rect">
                <a:avLst/>
              </a:prstGeom>
              <a:blipFill rotWithShape="1">
                <a:blip r:embed="rId8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6285600"/>
                <a:ext cx="468052" cy="245740"/>
              </a:xfrm>
              <a:prstGeom prst="rect">
                <a:avLst/>
              </a:prstGeom>
              <a:blipFill rotWithShape="1">
                <a:blip r:embed="rId9"/>
                <a:stretch>
                  <a:fillRect l="-14286" t="-7500" r="-2597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36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564" y="6285600"/>
                <a:ext cx="214684" cy="245740"/>
              </a:xfrm>
              <a:prstGeom prst="rect">
                <a:avLst/>
              </a:prstGeom>
              <a:blipFill rotWithShape="1">
                <a:blip r:embed="rId10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1/4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51" y="6285600"/>
                <a:ext cx="502717" cy="245740"/>
              </a:xfrm>
              <a:prstGeom prst="rect">
                <a:avLst/>
              </a:prstGeom>
              <a:blipFill rotWithShape="1">
                <a:blip r:embed="rId11"/>
                <a:stretch>
                  <a:fillRect l="-9756" t="-75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1/2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256" y="6285600"/>
                <a:ext cx="432048" cy="235239"/>
              </a:xfrm>
              <a:prstGeom prst="rect">
                <a:avLst/>
              </a:prstGeom>
              <a:blipFill rotWithShape="1">
                <a:blip r:embed="rId12"/>
                <a:stretch>
                  <a:fillRect l="-19718" t="-10256" r="-704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2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92" y="6285600"/>
                <a:ext cx="214684" cy="245740"/>
              </a:xfrm>
              <a:prstGeom prst="rect">
                <a:avLst/>
              </a:prstGeom>
              <a:blipFill rotWithShape="1">
                <a:blip r:embed="rId13"/>
                <a:stretch>
                  <a:fillRect l="-31429" r="-857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−50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376" y="6285600"/>
                <a:ext cx="432048" cy="235239"/>
              </a:xfrm>
              <a:prstGeom prst="rect">
                <a:avLst/>
              </a:prstGeom>
              <a:blipFill rotWithShape="1">
                <a:blip r:embed="rId14"/>
                <a:stretch>
                  <a:fillRect l="-15493" t="-5128" r="-16901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50</m:t>
                      </m:r>
                    </m:oMath>
                  </m:oMathPara>
                </a14:m>
                <a:endParaRPr lang="en-US" sz="18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150" y="6285600"/>
                <a:ext cx="315114" cy="245740"/>
              </a:xfrm>
              <a:prstGeom prst="rect">
                <a:avLst/>
              </a:prstGeom>
              <a:blipFill rotWithShape="1">
                <a:blip r:embed="rId15"/>
                <a:stretch>
                  <a:fillRect l="-26923" t="-2500" r="-1153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5578773" y="1557338"/>
            <a:ext cx="3241378" cy="136760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Calibration without 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a strongly correlated</a:t>
            </a:r>
            <a:br>
              <a:rPr lang="en-US" sz="2400" b="1" kern="1000" spc="30" dirty="0" smtClean="0">
                <a:latin typeface="+mn-lt"/>
                <a:cs typeface="Franklin Gothic Book"/>
              </a:rPr>
            </a:br>
            <a:r>
              <a:rPr lang="en-US" sz="2400" b="1" kern="1000" spc="30" dirty="0" smtClean="0">
                <a:latin typeface="+mn-lt"/>
                <a:cs typeface="Franklin Gothic Book"/>
              </a:rPr>
              <a:t>parameter (</a:t>
            </a:r>
            <a:r>
              <a:rPr lang="en-US" sz="2400" b="1" kern="1000" spc="30" dirty="0" err="1" smtClean="0">
                <a:latin typeface="+mn-lt"/>
                <a:cs typeface="Franklin Gothic Book"/>
              </a:rPr>
              <a:t>dffbVIHT</a:t>
            </a:r>
            <a:r>
              <a:rPr lang="en-US" sz="2400" b="1" kern="1000" spc="30" dirty="0" smtClean="0">
                <a:latin typeface="+mn-lt"/>
                <a:cs typeface="Franklin Gothic Book"/>
              </a:rPr>
              <a:t>)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863640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92335" y="1534663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to be sampled from and propagated within statistical uncertainty analysis framework.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</a:p>
            </p:txBody>
          </p:sp>
        </mc:Choice>
        <mc:Fallback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286766"/>
                <a:ext cx="6769248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720" b="-2448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372202" y="3286765"/>
            <a:ext cx="2160810" cy="718393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372202" y="4149174"/>
            <a:ext cx="2160809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372201" y="4994222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372200" y="5805358"/>
            <a:ext cx="2137095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713620" y="1820367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5292080" y="1820367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9672" y="1557338"/>
            <a:ext cx="3672408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5" y="1557338"/>
            <a:ext cx="2952899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latin typeface="+mn-lt"/>
                <a:cs typeface="Franklin Gothic Book"/>
              </a:rPr>
              <a:t>Methods </a:t>
            </a:r>
            <a:r>
              <a:rPr lang="en-US" sz="2000" kern="1000" spc="30" dirty="0" smtClean="0">
                <a:latin typeface="+mn-lt"/>
                <a:cs typeface="Franklin Gothic Book"/>
              </a:rPr>
              <a:t>tend</a:t>
            </a:r>
            <a:r>
              <a:rPr lang="en-US" sz="2000" kern="1000" spc="30" dirty="0">
                <a:latin typeface="+mn-lt"/>
                <a:cs typeface="Franklin Gothic Book"/>
              </a:rPr>
              <a:t> </a:t>
            </a:r>
            <a:r>
              <a:rPr lang="en-US" sz="2000" kern="1000" spc="30" dirty="0" smtClean="0">
                <a:latin typeface="+mn-lt"/>
                <a:cs typeface="Franklin Gothic Book"/>
              </a:rPr>
              <a:t>to </a:t>
            </a:r>
            <a:r>
              <a:rPr lang="en-US" sz="2000" kern="1000" spc="30" dirty="0" smtClean="0">
                <a:latin typeface="+mn-lt"/>
                <a:cs typeface="Franklin Gothic Book"/>
              </a:rPr>
              <a:t>be 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expensive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(require </a:t>
            </a:r>
            <a:r>
              <a:rPr lang="en-US" sz="1800" kern="1000" spc="30" dirty="0" smtClean="0">
                <a:latin typeface="+mn-lt"/>
                <a:cs typeface="Franklin Gothic Book"/>
              </a:rPr>
              <a:t>numerous code runs) </a:t>
            </a: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W:\project\stars\workspace\RND\SB-RND-ACT-006-13\WD41\projects\stars\ENSI Presentation\feba-axi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r="46587" b="1265"/>
          <a:stretch/>
        </p:blipFill>
        <p:spPr bwMode="auto">
          <a:xfrm>
            <a:off x="684213" y="1556792"/>
            <a:ext cx="2563934" cy="50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FEBA Separate Effect Test Facility (SETF)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827088" y="2342803"/>
            <a:ext cx="792584" cy="36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7380" y="1556792"/>
            <a:ext cx="648072" cy="2040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1557338"/>
            <a:ext cx="648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FEBA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Tests were </a:t>
            </a:r>
            <a:r>
              <a:rPr lang="en-US" sz="1800" dirty="0">
                <a:latin typeface="+mn-lt"/>
              </a:rPr>
              <a:t>conducted at </a:t>
            </a:r>
            <a:r>
              <a:rPr lang="en-US" sz="1800" dirty="0" err="1">
                <a:latin typeface="+mn-lt"/>
              </a:rPr>
              <a:t>Kfz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Karlsruhe (KIT) </a:t>
            </a:r>
            <a:r>
              <a:rPr lang="en-US" sz="1800" dirty="0">
                <a:latin typeface="+mn-lt"/>
              </a:rPr>
              <a:t>during 1980s for investigating bottom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using rod </a:t>
            </a:r>
            <a:r>
              <a:rPr lang="en-US" sz="1800" dirty="0" smtClean="0">
                <a:latin typeface="+mn-lt"/>
              </a:rPr>
              <a:t>simulators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NiCr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.1 [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m</m:t>
                      </m:r>
                      <m:r>
                        <a:rPr lang="en-US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78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/>
          <p:cNvSpPr/>
          <p:nvPr/>
        </p:nvSpPr>
        <p:spPr bwMode="auto">
          <a:xfrm>
            <a:off x="1557621" y="582494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>
            <a:off x="1504132" y="234280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7" name="Elbow Connector 26"/>
          <p:cNvCxnSpPr>
            <a:stCxn id="26" idx="1"/>
            <a:endCxn id="25" idx="1"/>
          </p:cNvCxnSpPr>
          <p:nvPr/>
        </p:nvCxnSpPr>
        <p:spPr bwMode="auto">
          <a:xfrm rot="10800000" flipH="1" flipV="1">
            <a:off x="1535156" y="2396294"/>
            <a:ext cx="53489" cy="3482145"/>
          </a:xfrm>
          <a:prstGeom prst="bentConnector3">
            <a:avLst>
              <a:gd name="adj1" fmla="val -29152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4859338" y="4869160"/>
            <a:ext cx="42497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+mn-lt"/>
              </a:rPr>
              <a:t>Three types </a:t>
            </a:r>
            <a:r>
              <a:rPr lang="en-US" sz="1800" dirty="0" smtClean="0">
                <a:latin typeface="+mn-lt"/>
              </a:rPr>
              <a:t>of measurements were taken: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Clad temperature (8 axial locations)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Pressure drop (4 axial segments)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Liquid carryover</a:t>
            </a:r>
            <a:endParaRPr lang="en-US" sz="1800" dirty="0">
              <a:latin typeface="+mn-lt"/>
            </a:endParaRPr>
          </a:p>
        </p:txBody>
      </p:sp>
      <p:pic>
        <p:nvPicPr>
          <p:cNvPr id="22" name="Picture 5" descr="C:\Users\wicaksono_d\Desktop\npic\test-sec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95" y="2710038"/>
            <a:ext cx="20538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 smtClean="0">
                    <a:latin typeface="+mn-lt"/>
                  </a:rPr>
                  <a:t>Main analyses are based on Test No. 216:</a:t>
                </a: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=3.8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.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sz="1800" b="0" i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sys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=4.1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bar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=3</m:t>
                    </m:r>
                    <m:r>
                      <a:rPr lang="en-US" sz="1800" b="0" i="1" smtClean="0">
                        <a:latin typeface="Cambria Math"/>
                      </a:rPr>
                      <m:t>12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K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Power</m:t>
                    </m:r>
                    <m:r>
                      <a:rPr lang="en-US" sz="1800" b="0" i="0" smtClean="0">
                        <a:latin typeface="Cambria Math"/>
                      </a:rPr>
                      <m:t>=120%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ANS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Decay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Curve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  <a:blipFill rotWithShape="1">
                <a:blip r:embed="rId6"/>
                <a:stretch>
                  <a:fillRect l="-1148" t="-1285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SETF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27584" y="1412776"/>
            <a:ext cx="3825056" cy="5215607"/>
            <a:chOff x="827584" y="1412776"/>
            <a:chExt cx="3825056" cy="5215607"/>
          </a:xfrm>
        </p:grpSpPr>
        <p:pic>
          <p:nvPicPr>
            <p:cNvPr id="4098" name="Picture 2" descr="W:\project\stars\workspace\RND\SB-RND-ACT-006-13\WD41\projects\temp\wd41-all\wd41-defense\figures\figures\febaNodaliz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8853"/>
              <a:ext cx="1617827" cy="52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55776" y="5083497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Powered Heater Rods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5489180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Housing/Enclosure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5875684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Spacer grid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6340350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Inlet 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1987153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Upper plenum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3688" y="1412776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Backpressure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(4)</a:t>
                </a:r>
                <a:r>
                  <a:rPr lang="en-US" sz="1800" dirty="0" smtClean="0">
                    <a:latin typeface="+mn-lt"/>
                  </a:rPr>
                  <a:t> Experimental boundary </a:t>
                </a:r>
                <a:r>
                  <a:rPr lang="en-US" sz="1800" dirty="0">
                    <a:latin typeface="+mn-lt"/>
                  </a:rPr>
                  <a:t>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</a:t>
                </a:r>
                <a:r>
                  <a:rPr lang="en-US" sz="1800" dirty="0">
                    <a:latin typeface="+mn-lt"/>
                  </a:rPr>
                  <a:t> etc</a:t>
                </a:r>
                <a:r>
                  <a:rPr lang="en-US" sz="1800" dirty="0" smtClean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(9)</a:t>
                </a:r>
                <a:r>
                  <a:rPr lang="en-US" sz="1800" dirty="0" smtClean="0">
                    <a:latin typeface="+mn-lt"/>
                  </a:rPr>
                  <a:t> Material </a:t>
                </a:r>
                <a:r>
                  <a:rPr lang="en-US" sz="1800" dirty="0">
                    <a:latin typeface="+mn-lt"/>
                  </a:rPr>
                  <a:t>properties 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𝑘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etc</a:t>
                </a:r>
                <a:r>
                  <a:rPr lang="en-US" sz="1800" dirty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(2)</a:t>
                </a:r>
                <a:r>
                  <a:rPr lang="en-US" sz="1800" dirty="0" smtClean="0">
                    <a:latin typeface="+mn-lt"/>
                  </a:rPr>
                  <a:t> Spacer </a:t>
                </a:r>
                <a:r>
                  <a:rPr lang="en-US" sz="1800" dirty="0">
                    <a:latin typeface="+mn-lt"/>
                  </a:rPr>
                  <a:t>grid model </a:t>
                </a: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enh</m:t>
                        </m:r>
                        <m:r>
                          <a:rPr lang="en-US" sz="1800" b="0" i="0" dirty="0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Δ</m:t>
                    </m:r>
                    <m:r>
                      <a:rPr lang="en-US" sz="18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  <a:endParaRPr lang="en-US" sz="1800" dirty="0">
                  <a:latin typeface="+mn-lt"/>
                </a:endParaRP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(10)</a:t>
                </a:r>
                <a:r>
                  <a:rPr lang="en-US" sz="1800" dirty="0" smtClean="0">
                    <a:latin typeface="+mn-lt"/>
                  </a:rPr>
                  <a:t> Post-CHF </a:t>
                </a:r>
                <a:r>
                  <a:rPr lang="en-US" sz="1800" dirty="0">
                    <a:latin typeface="+mn-lt"/>
                  </a:rPr>
                  <a:t>closure </a:t>
                </a:r>
                <a:r>
                  <a:rPr lang="en-US" sz="1800" dirty="0" smtClean="0">
                    <a:latin typeface="+mn-lt"/>
                  </a:rPr>
                  <a:t>relations (IAFB </a:t>
                </a:r>
                <a:r>
                  <a:rPr lang="en-US" sz="1800" dirty="0">
                    <a:latin typeface="+mn-lt"/>
                  </a:rPr>
                  <a:t>wall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r>
                  <a:rPr lang="en-US" sz="1800" dirty="0">
                    <a:latin typeface="+mn-lt"/>
                  </a:rPr>
                  <a:t>, DFFB </a:t>
                </a:r>
                <a:r>
                  <a:rPr lang="en-US" sz="1800" dirty="0" smtClean="0">
                    <a:latin typeface="+mn-lt"/>
                  </a:rPr>
                  <a:t>interfacial </a:t>
                </a:r>
                <a:r>
                  <a:rPr lang="en-US" sz="1800" dirty="0">
                    <a:latin typeface="+mn-lt"/>
                  </a:rPr>
                  <a:t>d</a:t>
                </a:r>
                <a:r>
                  <a:rPr lang="en-US" sz="1800" dirty="0" smtClean="0">
                    <a:latin typeface="+mn-lt"/>
                  </a:rPr>
                  <a:t>rag, etc.)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Quench temperature 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dirty="0" smtClean="0">
                    <a:latin typeface="+mn-lt"/>
                  </a:rPr>
                  <a:t>ransition boiling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blipFill rotWithShape="1">
                <a:blip r:embed="rId4"/>
                <a:stretch>
                  <a:fillRect t="-998" r="-702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 bwMode="auto">
          <a:xfrm>
            <a:off x="4679431" y="1989261"/>
            <a:ext cx="179907" cy="1384795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573016"/>
            <a:ext cx="187394" cy="1224136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blipFill rotWithShape="1">
                <a:blip r:embed="rId6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851920" y="1418853"/>
            <a:ext cx="5257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27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Parameters are required </a:t>
            </a:r>
            <a:r>
              <a:rPr lang="en-US" sz="2000" dirty="0">
                <a:latin typeface="+mn-lt"/>
              </a:rPr>
              <a:t>to specify the </a:t>
            </a:r>
            <a:r>
              <a:rPr lang="en-US" sz="2000" dirty="0" smtClean="0">
                <a:latin typeface="+mn-lt"/>
              </a:rPr>
              <a:t>model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3799" y="5171531"/>
            <a:ext cx="410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With flat independent prior uncertainties,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either in linear or log scales</a:t>
            </a:r>
          </a:p>
        </p:txBody>
      </p:sp>
    </p:spTree>
    <p:extLst>
      <p:ext uri="{BB962C8B-B14F-4D97-AF65-F5344CB8AC3E}">
        <p14:creationId xmlns:p14="http://schemas.microsoft.com/office/powerpoint/2010/main" val="257976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3137</Words>
  <Application>Microsoft Office PowerPoint</Application>
  <PresentationFormat>On-screen Show (4:3)</PresentationFormat>
  <Paragraphs>597</Paragraphs>
  <Slides>47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Research Objectives</vt:lpstr>
      <vt:lpstr>Scope of Research: Statistical Framework</vt:lpstr>
      <vt:lpstr>Scope of Research: FEBA Separate Effect Test Facility (SETF)</vt:lpstr>
      <vt:lpstr>Scope of Research: TRACE Model of FEBA SETF</vt:lpstr>
      <vt:lpstr>Statistical Framework: Outline</vt:lpstr>
      <vt:lpstr>Global Sensitivity Analysis for Screening: The Morris Screening Method</vt:lpstr>
      <vt:lpstr>Global Sensitivity Analysis for Screening: The Morris Screening Method</vt:lpstr>
      <vt:lpstr>Global Sensitivity Analysis for Screening: The Morris Screening Method</vt:lpstr>
      <vt:lpstr>Global Sensitivity Analysis for Screening: The Morris Screening Method</vt:lpstr>
      <vt:lpstr>Global Sensitivity Analysis for Screening: Sobol’ Total-Effect Indices</vt:lpstr>
      <vt:lpstr>Global Sensitivity Analysis for Screening: Comparison of Methods</vt:lpstr>
      <vt:lpstr>Uncertainty Propagation using Influential vs. Non-Influential Parameters</vt:lpstr>
      <vt:lpstr>Statistical Framework: Outline</vt:lpstr>
      <vt:lpstr>PowerPoint Presentation</vt:lpstr>
      <vt:lpstr>PowerPoint Presentation</vt:lpstr>
      <vt:lpstr>PowerPoint Presentation</vt:lpstr>
      <vt:lpstr>The training sample size is the main factor for the metamodel performance</vt:lpstr>
      <vt:lpstr>Statistical Framework: Outline</vt:lpstr>
      <vt:lpstr>Bayesian Calibration, Inverse Quantification: Uncertain (Inputs + Data) ⇒ Uncertain Inputs Updated </vt:lpstr>
      <vt:lpstr>Two Aspects of Bayesian Calibration: Formulation and Computation</vt:lpstr>
      <vt:lpstr>Formulation of Bayesian Calibration</vt:lpstr>
      <vt:lpstr>Computation of Bayesian Calibration</vt:lpstr>
      <vt:lpstr>Visualizing Multi-dimensional Posterior: How to read a corner plot?</vt:lpstr>
      <vt:lpstr>Visualizing Multi-dimensional Posterior: How to read a corner plot?</vt:lpstr>
      <vt:lpstr>Main Results: Considering multiple types of data helps constrain the parameters uncertainty</vt:lpstr>
      <vt:lpstr>Main Results: Considering multiple types of data helps constrain the parameters uncertainty</vt:lpstr>
      <vt:lpstr>PowerPoint Presentation</vt:lpstr>
      <vt:lpstr>Main Results: Without model bias term</vt:lpstr>
      <vt:lpstr>Statistical Framework: Outline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Future Work</vt:lpstr>
      <vt:lpstr>Future Work</vt:lpstr>
      <vt:lpstr>Wir schaffen Wissen – heute für morgen</vt:lpstr>
      <vt:lpstr>Uncertainty in  Physical Model Parameters</vt:lpstr>
      <vt:lpstr>Main Results: Considering multiple types of data helps constrain the parameters uncertainty</vt:lpstr>
      <vt:lpstr>Main Results: Considering multiple types of data helps constrain the parameters uncertainty</vt:lpstr>
      <vt:lpstr>Main Results: Calibration excluding strongly correlated parameter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395</cp:revision>
  <cp:lastPrinted>2015-07-23T13:50:07Z</cp:lastPrinted>
  <dcterms:created xsi:type="dcterms:W3CDTF">2016-07-01T16:12:42Z</dcterms:created>
  <dcterms:modified xsi:type="dcterms:W3CDTF">2018-01-13T17:32:27Z</dcterms:modified>
</cp:coreProperties>
</file>